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10" r:id="rId45"/>
    <p:sldId id="311" r:id="rId46"/>
    <p:sldId id="291" r:id="rId47"/>
    <p:sldId id="312" r:id="rId48"/>
    <p:sldId id="313" r:id="rId49"/>
    <p:sldId id="292" r:id="rId50"/>
    <p:sldId id="315" r:id="rId51"/>
    <p:sldId id="293" r:id="rId52"/>
    <p:sldId id="294" r:id="rId53"/>
    <p:sldId id="316" r:id="rId54"/>
    <p:sldId id="317" r:id="rId55"/>
    <p:sldId id="318" r:id="rId56"/>
    <p:sldId id="319" r:id="rId57"/>
    <p:sldId id="320" r:id="rId58"/>
    <p:sldId id="321" r:id="rId59"/>
    <p:sldId id="322" r:id="rId60"/>
    <p:sldId id="323" r:id="rId61"/>
    <p:sldId id="326" r:id="rId62"/>
    <p:sldId id="325" r:id="rId6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4" y="1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xmlns=""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xmlns="" id="{7C4BCEF2-9827-C559-C871-E59002844D91}"/>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xmlns=""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FD0276A6-20C1-65AF-7B4D-AF8A08C71F48}"/>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xmlns=""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BF08A0F4-FB38-961E-40D2-438F35336434}"/>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xmlns=""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13B9419E-A90C-0563-A753-44A10FF12F94}"/>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xmlns=""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xmlns=""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xmlns="" id="{41F41803-0DCD-82AB-5161-4ADBD7734F96}"/>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xmlns=""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xmlns="" id="{69512390-54B7-43FF-BB37-3D28B3FC41C7}"/>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6" name="頁尾版面配置區 5">
            <a:extLst>
              <a:ext uri="{FF2B5EF4-FFF2-40B4-BE49-F238E27FC236}">
                <a16:creationId xmlns:a16="http://schemas.microsoft.com/office/drawing/2014/main" xmlns=""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xmlns=""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xmlns=""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xmlns=""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xmlns="" id="{2D4CB0A1-70C5-C01E-9062-C8CEB58DA2E6}"/>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8" name="頁尾版面配置區 7">
            <a:extLst>
              <a:ext uri="{FF2B5EF4-FFF2-40B4-BE49-F238E27FC236}">
                <a16:creationId xmlns:a16="http://schemas.microsoft.com/office/drawing/2014/main" xmlns=""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xmlns=""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xmlns="" id="{00D72F16-D587-547B-FEF5-992CFDBB331E}"/>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4" name="頁尾版面配置區 3">
            <a:extLst>
              <a:ext uri="{FF2B5EF4-FFF2-40B4-BE49-F238E27FC236}">
                <a16:creationId xmlns:a16="http://schemas.microsoft.com/office/drawing/2014/main" xmlns=""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xmlns=""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8A251DC-7515-3695-0883-880C8070F76D}"/>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3" name="頁尾版面配置區 2">
            <a:extLst>
              <a:ext uri="{FF2B5EF4-FFF2-40B4-BE49-F238E27FC236}">
                <a16:creationId xmlns:a16="http://schemas.microsoft.com/office/drawing/2014/main" xmlns=""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xmlns=""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xmlns=""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xmlns="" id="{772950FE-9015-58DE-D4D6-3581C03E5D78}"/>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6" name="頁尾版面配置區 5">
            <a:extLst>
              <a:ext uri="{FF2B5EF4-FFF2-40B4-BE49-F238E27FC236}">
                <a16:creationId xmlns:a16="http://schemas.microsoft.com/office/drawing/2014/main" xmlns=""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xmlns="" id="{DF197EC3-C6D4-E0FF-C557-CED2A72D0D7C}"/>
              </a:ext>
            </a:extLst>
          </p:cNvPr>
          <p:cNvSpPr>
            <a:spLocks noGrp="1"/>
          </p:cNvSpPr>
          <p:nvPr>
            <p:ph type="dt" sz="half" idx="10"/>
          </p:nvPr>
        </p:nvSpPr>
        <p:spPr/>
        <p:txBody>
          <a:bodyPr/>
          <a:lstStyle/>
          <a:p>
            <a:fld id="{6BAF2426-0CB6-4E18-9EA1-36D7C61460C1}" type="datetimeFigureOut">
              <a:rPr lang="zh-TW" altLang="en-US" smtClean="0"/>
              <a:t>2022/7/6</a:t>
            </a:fld>
            <a:endParaRPr lang="zh-TW" altLang="en-US"/>
          </a:p>
        </p:txBody>
      </p:sp>
      <p:sp>
        <p:nvSpPr>
          <p:cNvPr id="6" name="頁尾版面配置區 5">
            <a:extLst>
              <a:ext uri="{FF2B5EF4-FFF2-40B4-BE49-F238E27FC236}">
                <a16:creationId xmlns:a16="http://schemas.microsoft.com/office/drawing/2014/main" xmlns=""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xmlns=""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2022/7/6</a:t>
            </a:fld>
            <a:endParaRPr lang="zh-TW" altLang="en-US"/>
          </a:p>
        </p:txBody>
      </p:sp>
      <p:sp>
        <p:nvSpPr>
          <p:cNvPr id="5" name="頁尾版面配置區 4">
            <a:extLst>
              <a:ext uri="{FF2B5EF4-FFF2-40B4-BE49-F238E27FC236}">
                <a16:creationId xmlns:a16="http://schemas.microsoft.com/office/drawing/2014/main" xmlns=""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xmlns=""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xmlns=""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xmlns=""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xmlns=""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xmlns=""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xmlns=""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xmlns=""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xmlns=""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xmlns=""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xmlns=""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xmlns=""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xmlns=""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xmlns=""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xmlns=""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xmlns=""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xmlns=""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xmlns=""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xmlns=""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xmlns=""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xmlns=""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xmlns=""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xmlns=""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xmlns=""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xmlns=""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xmlns=""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xmlns=""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xmlns=""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xmlns=""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xmlns=""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xmlns=""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
        <p:nvSpPr>
          <p:cNvPr id="4" name="文字方塊 3"/>
          <p:cNvSpPr txBox="1"/>
          <p:nvPr/>
        </p:nvSpPr>
        <p:spPr>
          <a:xfrm>
            <a:off x="966651" y="687977"/>
            <a:ext cx="1245326" cy="369332"/>
          </a:xfrm>
          <a:prstGeom prst="rect">
            <a:avLst/>
          </a:prstGeom>
          <a:noFill/>
        </p:spPr>
        <p:txBody>
          <a:bodyPr wrap="square" rtlCol="0">
            <a:spAutoFit/>
          </a:bodyPr>
          <a:lstStyle/>
          <a:p>
            <a:r>
              <a:rPr lang="en-US" altLang="zh-TW" dirty="0" smtClean="0"/>
              <a:t>mouse</a:t>
            </a:r>
            <a:endParaRPr lang="zh-TW" altLang="en-US" dirty="0"/>
          </a:p>
        </p:txBody>
      </p:sp>
      <p:sp>
        <p:nvSpPr>
          <p:cNvPr id="6" name="文字方塊 5"/>
          <p:cNvSpPr txBox="1"/>
          <p:nvPr/>
        </p:nvSpPr>
        <p:spPr>
          <a:xfrm>
            <a:off x="1206137" y="3383496"/>
            <a:ext cx="1245326" cy="369332"/>
          </a:xfrm>
          <a:prstGeom prst="rect">
            <a:avLst/>
          </a:prstGeom>
          <a:noFill/>
        </p:spPr>
        <p:txBody>
          <a:bodyPr wrap="square" rtlCol="0">
            <a:spAutoFit/>
          </a:bodyPr>
          <a:lstStyle/>
          <a:p>
            <a:r>
              <a:rPr lang="en-US" altLang="zh-TW" dirty="0" smtClean="0"/>
              <a:t>human</a:t>
            </a:r>
            <a:endParaRPr lang="zh-TW" altLang="en-US" dirty="0"/>
          </a:p>
        </p:txBody>
      </p:sp>
    </p:spTree>
    <p:extLst>
      <p:ext uri="{BB962C8B-B14F-4D97-AF65-F5344CB8AC3E}">
        <p14:creationId xmlns:p14="http://schemas.microsoft.com/office/powerpoint/2010/main" val="4090371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xmlns=""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xmlns="" id="{1F7AF4BC-4FE1-8357-6843-ACF790F36490}"/>
              </a:ext>
            </a:extLst>
          </p:cNvPr>
          <p:cNvPicPr>
            <a:picLocks noChangeAspect="1"/>
          </p:cNvPicPr>
          <p:nvPr/>
        </p:nvPicPr>
        <p:blipFill>
          <a:blip r:embed="rId4"/>
          <a:stretch>
            <a:fillRect/>
          </a:stretch>
        </p:blipFill>
        <p:spPr>
          <a:xfrm>
            <a:off x="6506030" y="3581296"/>
            <a:ext cx="3229426" cy="2905530"/>
          </a:xfrm>
          <a:prstGeom prst="rect">
            <a:avLst/>
          </a:prstGeom>
        </p:spPr>
      </p:pic>
      <p:sp>
        <p:nvSpPr>
          <p:cNvPr id="2" name="文字方塊 1"/>
          <p:cNvSpPr txBox="1"/>
          <p:nvPr/>
        </p:nvSpPr>
        <p:spPr>
          <a:xfrm>
            <a:off x="2174278" y="339634"/>
            <a:ext cx="1245326" cy="369332"/>
          </a:xfrm>
          <a:prstGeom prst="rect">
            <a:avLst/>
          </a:prstGeom>
          <a:noFill/>
        </p:spPr>
        <p:txBody>
          <a:bodyPr wrap="square" rtlCol="0">
            <a:spAutoFit/>
          </a:bodyPr>
          <a:lstStyle/>
          <a:p>
            <a:r>
              <a:rPr lang="en-US" altLang="zh-TW" dirty="0" smtClean="0"/>
              <a:t>mouse</a:t>
            </a:r>
            <a:endParaRPr lang="zh-TW" altLang="en-US" dirty="0"/>
          </a:p>
        </p:txBody>
      </p:sp>
      <p:sp>
        <p:nvSpPr>
          <p:cNvPr id="6" name="文字方塊 5"/>
          <p:cNvSpPr txBox="1"/>
          <p:nvPr/>
        </p:nvSpPr>
        <p:spPr>
          <a:xfrm>
            <a:off x="4027714" y="3270379"/>
            <a:ext cx="1245326" cy="369332"/>
          </a:xfrm>
          <a:prstGeom prst="rect">
            <a:avLst/>
          </a:prstGeom>
          <a:noFill/>
        </p:spPr>
        <p:txBody>
          <a:bodyPr wrap="square" rtlCol="0">
            <a:spAutoFit/>
          </a:bodyPr>
          <a:lstStyle/>
          <a:p>
            <a:r>
              <a:rPr lang="en-US" altLang="zh-TW" dirty="0" smtClean="0"/>
              <a:t>mouse</a:t>
            </a:r>
            <a:endParaRPr lang="zh-TW" altLang="en-US" dirty="0"/>
          </a:p>
        </p:txBody>
      </p:sp>
      <p:sp>
        <p:nvSpPr>
          <p:cNvPr id="8" name="文字方塊 7"/>
          <p:cNvSpPr txBox="1"/>
          <p:nvPr/>
        </p:nvSpPr>
        <p:spPr>
          <a:xfrm>
            <a:off x="7671945" y="3281161"/>
            <a:ext cx="1245326" cy="369332"/>
          </a:xfrm>
          <a:prstGeom prst="rect">
            <a:avLst/>
          </a:prstGeom>
          <a:noFill/>
        </p:spPr>
        <p:txBody>
          <a:bodyPr wrap="square" rtlCol="0">
            <a:spAutoFit/>
          </a:bodyPr>
          <a:lstStyle/>
          <a:p>
            <a:r>
              <a:rPr lang="en-US" altLang="zh-TW" dirty="0" smtClean="0"/>
              <a:t>human</a:t>
            </a:r>
            <a:endParaRPr lang="zh-TW" altLang="en-US" dirty="0"/>
          </a:p>
        </p:txBody>
      </p:sp>
    </p:spTree>
    <p:extLst>
      <p:ext uri="{BB962C8B-B14F-4D97-AF65-F5344CB8AC3E}">
        <p14:creationId xmlns:p14="http://schemas.microsoft.com/office/powerpoint/2010/main" val="18019606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r>
              <a:rPr lang="en-US" altLang="zh-TW" sz="2000" dirty="0"/>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xmlns=""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xmlns=""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xmlns=""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xmlns=""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xmlns=""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5D652A1D-2685-A280-FBB4-E93B4B7430FF}"/>
              </a:ext>
            </a:extLst>
          </p:cNvPr>
          <p:cNvPicPr>
            <a:picLocks noGrp="1" noChangeAspect="1"/>
          </p:cNvPicPr>
          <p:nvPr>
            <p:ph idx="1"/>
          </p:nvPr>
        </p:nvPicPr>
        <p:blipFill>
          <a:blip r:embed="rId2"/>
          <a:stretch>
            <a:fillRect/>
          </a:stretch>
        </p:blipFill>
        <p:spPr>
          <a:xfrm>
            <a:off x="2239090" y="1287526"/>
            <a:ext cx="7713819" cy="3937133"/>
          </a:xfrm>
        </p:spPr>
      </p:pic>
    </p:spTree>
    <p:extLst>
      <p:ext uri="{BB962C8B-B14F-4D97-AF65-F5344CB8AC3E}">
        <p14:creationId xmlns:p14="http://schemas.microsoft.com/office/powerpoint/2010/main" val="32355976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The corresponding genotype of each SNV for 60 samples were also extracted. For each SNV, 0, 0.5, and 1 were assigned to homozygote of the major allele, heterozygote, and homozygote of the minor allele. The association between SNV and m6A level was tested by linear regression. We obtained 3297 SNVs that were strongly correlated with m6A level (p-value ≤ 0.1). 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Among the 47 SNVs, ten located upstream of m6A sites, four were at the m6A site, and the remaining 33 located within the downstream 50 </a:t>
            </a:r>
            <a:r>
              <a:rPr lang="en-US" altLang="zh-TW" sz="2000" dirty="0" err="1"/>
              <a:t>nt</a:t>
            </a:r>
            <a:r>
              <a:rPr lang="en-US" altLang="zh-TW" sz="2000" dirty="0"/>
              <a:t> of m6A sites (Fig. 3d). </a:t>
            </a:r>
          </a:p>
          <a:p>
            <a:pPr marL="0" indent="0">
              <a:buNone/>
            </a:pPr>
            <a:r>
              <a:rPr lang="en-US" altLang="zh-TW" sz="2000" dirty="0"/>
              <a:t>     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spTree>
    <p:extLst>
      <p:ext uri="{BB962C8B-B14F-4D97-AF65-F5344CB8AC3E}">
        <p14:creationId xmlns:p14="http://schemas.microsoft.com/office/powerpoint/2010/main" val="1086461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B100C3F5-2EFF-2CC6-490A-DAA308157F25}"/>
              </a:ext>
            </a:extLst>
          </p:cNvPr>
          <p:cNvPicPr>
            <a:picLocks noChangeAspect="1"/>
          </p:cNvPicPr>
          <p:nvPr/>
        </p:nvPicPr>
        <p:blipFill>
          <a:blip r:embed="rId2"/>
          <a:stretch>
            <a:fillRect/>
          </a:stretch>
        </p:blipFill>
        <p:spPr>
          <a:xfrm>
            <a:off x="1583479" y="1885734"/>
            <a:ext cx="3077004" cy="3086531"/>
          </a:xfrm>
          <a:prstGeom prst="rect">
            <a:avLst/>
          </a:prstGeom>
        </p:spPr>
      </p:pic>
      <p:pic>
        <p:nvPicPr>
          <p:cNvPr id="7" name="圖片 6">
            <a:extLst>
              <a:ext uri="{FF2B5EF4-FFF2-40B4-BE49-F238E27FC236}">
                <a16:creationId xmlns:a16="http://schemas.microsoft.com/office/drawing/2014/main" xmlns="" id="{ACD7E4E4-7BD3-970E-CA2B-D893F7B21544}"/>
              </a:ext>
            </a:extLst>
          </p:cNvPr>
          <p:cNvPicPr>
            <a:picLocks noChangeAspect="1"/>
          </p:cNvPicPr>
          <p:nvPr/>
        </p:nvPicPr>
        <p:blipFill>
          <a:blip r:embed="rId3"/>
          <a:stretch>
            <a:fillRect/>
          </a:stretch>
        </p:blipFill>
        <p:spPr>
          <a:xfrm>
            <a:off x="4768883" y="2014339"/>
            <a:ext cx="2762636" cy="2829320"/>
          </a:xfrm>
          <a:prstGeom prst="rect">
            <a:avLst/>
          </a:prstGeom>
        </p:spPr>
      </p:pic>
      <p:pic>
        <p:nvPicPr>
          <p:cNvPr id="9" name="圖片 8">
            <a:extLst>
              <a:ext uri="{FF2B5EF4-FFF2-40B4-BE49-F238E27FC236}">
                <a16:creationId xmlns:a16="http://schemas.microsoft.com/office/drawing/2014/main" xmlns="" id="{F30CFF92-68E0-7E1E-3917-F817C8F57C1B}"/>
              </a:ext>
            </a:extLst>
          </p:cNvPr>
          <p:cNvPicPr>
            <a:picLocks noChangeAspect="1"/>
          </p:cNvPicPr>
          <p:nvPr/>
        </p:nvPicPr>
        <p:blipFill>
          <a:blip r:embed="rId4"/>
          <a:stretch>
            <a:fillRect/>
          </a:stretch>
        </p:blipFill>
        <p:spPr>
          <a:xfrm>
            <a:off x="8089820" y="2014339"/>
            <a:ext cx="3010320" cy="3048425"/>
          </a:xfrm>
          <a:prstGeom prst="rect">
            <a:avLst/>
          </a:prstGeom>
        </p:spPr>
      </p:pic>
    </p:spTree>
    <p:extLst>
      <p:ext uri="{BB962C8B-B14F-4D97-AF65-F5344CB8AC3E}">
        <p14:creationId xmlns:p14="http://schemas.microsoft.com/office/powerpoint/2010/main" val="962414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FF92F910-CE5C-8E7A-D772-DEB0F093C0F2}"/>
              </a:ext>
            </a:extLst>
          </p:cNvPr>
          <p:cNvPicPr>
            <a:picLocks noChangeAspect="1"/>
          </p:cNvPicPr>
          <p:nvPr/>
        </p:nvPicPr>
        <p:blipFill>
          <a:blip r:embed="rId2"/>
          <a:stretch>
            <a:fillRect/>
          </a:stretch>
        </p:blipFill>
        <p:spPr>
          <a:xfrm>
            <a:off x="3145561" y="0"/>
            <a:ext cx="5900877" cy="6858000"/>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3321</TotalTime>
  <Words>6979</Words>
  <Application>Microsoft Office PowerPoint</Application>
  <PresentationFormat>寬螢幕</PresentationFormat>
  <Paragraphs>115</Paragraphs>
  <Slides>62</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62</vt:i4>
      </vt:variant>
    </vt:vector>
  </HeadingPairs>
  <TitlesOfParts>
    <vt:vector size="67" baseType="lpstr">
      <vt:lpstr>新細明體</vt: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Microsoft 帳戶</cp:lastModifiedBy>
  <cp:revision>28</cp:revision>
  <dcterms:created xsi:type="dcterms:W3CDTF">2022-06-20T07:49:52Z</dcterms:created>
  <dcterms:modified xsi:type="dcterms:W3CDTF">2022-07-06T16:23:18Z</dcterms:modified>
</cp:coreProperties>
</file>